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6858000" cy="9144000"/>
  <p:embeddedFontLst>
    <p:embeddedFont>
      <p:font typeface="Tahoma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17">
          <p15:clr>
            <a:srgbClr val="A4A3A4"/>
          </p15:clr>
        </p15:guide>
        <p15:guide id="2" orient="horz" pos="1272">
          <p15:clr>
            <a:srgbClr val="A4A3A4"/>
          </p15:clr>
        </p15:guide>
        <p15:guide id="3" orient="horz" pos="715">
          <p15:clr>
            <a:srgbClr val="A4A3A4"/>
          </p15:clr>
        </p15:guide>
        <p15:guide id="4" orient="horz" pos="3861">
          <p15:clr>
            <a:srgbClr val="A4A3A4"/>
          </p15:clr>
        </p15:guide>
        <p15:guide id="5" orient="horz" pos="3944">
          <p15:clr>
            <a:srgbClr val="A4A3A4"/>
          </p15:clr>
        </p15:guide>
        <p15:guide id="6" pos="428">
          <p15:clr>
            <a:srgbClr val="A4A3A4"/>
          </p15:clr>
        </p15:guide>
        <p15:guide id="7" pos="7224">
          <p15:clr>
            <a:srgbClr val="A4A3A4"/>
          </p15:clr>
        </p15:guide>
        <p15:guide id="8" pos="909">
          <p15:clr>
            <a:srgbClr val="A4A3A4"/>
          </p15:clr>
        </p15:guide>
        <p15:guide id="9" pos="3688">
          <p15:clr>
            <a:srgbClr val="A4A3A4"/>
          </p15:clr>
        </p15:guide>
        <p15:guide id="10" pos="3968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iLKHOo2poDo3CC6rhEx0EzWoag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17" orient="horz"/>
        <p:guide pos="1272" orient="horz"/>
        <p:guide pos="715" orient="horz"/>
        <p:guide pos="3861" orient="horz"/>
        <p:guide pos="3944" orient="horz"/>
        <p:guide pos="428"/>
        <p:guide pos="7224"/>
        <p:guide pos="909"/>
        <p:guide pos="3688"/>
        <p:guide pos="396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Tahoma-bold.fntdata"/><Relationship Id="rId10" Type="http://schemas.openxmlformats.org/officeDocument/2006/relationships/slide" Target="slides/slide5.xml"/><Relationship Id="rId21" Type="http://schemas.openxmlformats.org/officeDocument/2006/relationships/font" Target="fonts/Tahoma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52355b80c4_0_1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52355b80c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252355b80c4_0_10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52355b80c4_0_1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52355b80c4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252355b80c4_0_1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52355b80c4_0_1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52355b80c4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252355b80c4_0_1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52355b80c4_0_1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52355b80c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252355b80c4_0_16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52355b80c4_0_1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52355b80c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252355b80c4_0_1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528abfb16b_4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528abfb16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2528abfb16b_4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28abf9ead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28abf9ea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2528abf9ead_0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28abf9ead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28abf9ea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528abf9ead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28abf9ead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528abf9ea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528abf9ead_0_5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31024a296a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31024a296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231024a296a_0_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2355b80c4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2355b80c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52355b80c4_0_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52355b80c4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52355b80c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252355b80c4_0_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52355b80c4_0_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52355b80c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252355b80c4_0_8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52355b80c4_0_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52355b80c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252355b80c4_0_6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98502" y="2900365"/>
            <a:ext cx="11361600" cy="117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14000" y="414000"/>
            <a:ext cx="1546942" cy="106026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398502" y="4116402"/>
            <a:ext cx="11361600" cy="698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Font typeface="Arial"/>
              <a:buNone/>
              <a:defRPr sz="1800"/>
            </a:lvl3pPr>
            <a:lvl4pPr lvl="3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440"/>
              <a:buFont typeface="Arial"/>
              <a:buNone/>
              <a:defRPr sz="1600"/>
            </a:lvl4pPr>
            <a:lvl5pPr lvl="4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5pPr>
            <a:lvl6pPr lvl="5" algn="ctr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432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images, two columns">
  <p:cSld name="Text, images, two 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idx="1" type="body"/>
          </p:nvPr>
        </p:nvSpPr>
        <p:spPr>
          <a:xfrm>
            <a:off x="719997" y="718712"/>
            <a:ext cx="5220001" cy="3204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2"/>
          <p:cNvSpPr txBox="1"/>
          <p:nvPr>
            <p:ph idx="2" type="body"/>
          </p:nvPr>
        </p:nvSpPr>
        <p:spPr>
          <a:xfrm>
            <a:off x="719999" y="4500000"/>
            <a:ext cx="5220000" cy="1331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b="0"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u="none"/>
            </a:lvl2pPr>
            <a:lvl3pPr indent="-2286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50"/>
              <a:buFont typeface="Arial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idx="3" type="body"/>
          </p:nvPr>
        </p:nvSpPr>
        <p:spPr>
          <a:xfrm>
            <a:off x="720724" y="4068000"/>
            <a:ext cx="522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b="1" sz="11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88" name="Google Shape;88;p12"/>
          <p:cNvSpPr txBox="1"/>
          <p:nvPr>
            <p:ph idx="4" type="body"/>
          </p:nvPr>
        </p:nvSpPr>
        <p:spPr>
          <a:xfrm>
            <a:off x="6251278" y="4500000"/>
            <a:ext cx="5220000" cy="1331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b="0"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u="none"/>
            </a:lvl2pPr>
            <a:lvl3pPr indent="-2286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50"/>
              <a:buFont typeface="Arial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5" type="body"/>
          </p:nvPr>
        </p:nvSpPr>
        <p:spPr>
          <a:xfrm>
            <a:off x="6252003" y="4068000"/>
            <a:ext cx="522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b="1" sz="11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6" type="body"/>
          </p:nvPr>
        </p:nvSpPr>
        <p:spPr>
          <a:xfrm>
            <a:off x="6251278" y="718712"/>
            <a:ext cx="5220001" cy="3204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ty">
  <p:cSld name="Empt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5" name="Google Shape;9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image" showMasterSp="0">
  <p:cSld name="Title slide with imag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8" name="Google Shape;98;p14"/>
          <p:cNvSpPr txBox="1"/>
          <p:nvPr>
            <p:ph type="title"/>
          </p:nvPr>
        </p:nvSpPr>
        <p:spPr>
          <a:xfrm>
            <a:off x="398502" y="2900365"/>
            <a:ext cx="5246518" cy="117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rgbClr val="0000D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1" type="subTitle"/>
          </p:nvPr>
        </p:nvSpPr>
        <p:spPr>
          <a:xfrm>
            <a:off x="398502" y="4116402"/>
            <a:ext cx="5246518" cy="698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b="0" sz="2400">
                <a:solidFill>
                  <a:srgbClr val="0000D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Font typeface="Arial"/>
              <a:buNone/>
              <a:defRPr sz="1800"/>
            </a:lvl3pPr>
            <a:lvl4pPr lvl="3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440"/>
              <a:buFont typeface="Arial"/>
              <a:buNone/>
              <a:defRPr sz="1600"/>
            </a:lvl4pPr>
            <a:lvl5pPr lvl="4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5pPr>
            <a:lvl6pPr lvl="5" algn="ctr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0" name="Google Shape;100;p14"/>
          <p:cNvSpPr/>
          <p:nvPr>
            <p:ph idx="2" type="pic"/>
          </p:nvPr>
        </p:nvSpPr>
        <p:spPr>
          <a:xfrm>
            <a:off x="6096000" y="0"/>
            <a:ext cx="6096000" cy="6857999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14"/>
          <p:cNvSpPr txBox="1"/>
          <p:nvPr>
            <p:ph idx="11" type="ftr"/>
          </p:nvPr>
        </p:nvSpPr>
        <p:spPr>
          <a:xfrm>
            <a:off x="720000" y="6228000"/>
            <a:ext cx="492502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2" name="Google Shape;10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14000" y="414000"/>
            <a:ext cx="1546942" cy="1060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432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inverse" showMasterSp="0">
  <p:cSld name="Title slide - inverse">
    <p:bg>
      <p:bgPr>
        <a:solidFill>
          <a:srgbClr val="F2D45C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6" name="Google Shape;106;p15"/>
          <p:cNvSpPr txBox="1"/>
          <p:nvPr>
            <p:ph type="title"/>
          </p:nvPr>
        </p:nvSpPr>
        <p:spPr>
          <a:xfrm>
            <a:off x="398502" y="2900365"/>
            <a:ext cx="11361600" cy="117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" type="subTitle"/>
          </p:nvPr>
        </p:nvSpPr>
        <p:spPr>
          <a:xfrm>
            <a:off x="398502" y="4116402"/>
            <a:ext cx="11361600" cy="698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b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Font typeface="Arial"/>
              <a:buNone/>
              <a:defRPr sz="1800"/>
            </a:lvl3pPr>
            <a:lvl4pPr lvl="3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440"/>
              <a:buFont typeface="Arial"/>
              <a:buNone/>
              <a:defRPr sz="1600"/>
            </a:lvl4pPr>
            <a:lvl5pPr lvl="4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5pPr>
            <a:lvl6pPr lvl="5" algn="ctr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08" name="Google Shape;10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14000" y="414000"/>
            <a:ext cx="1546942" cy="1060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432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image - inverse" showMasterSp="0">
  <p:cSld name="Title slide with image - inverse">
    <p:bg>
      <p:bgPr>
        <a:solidFill>
          <a:srgbClr val="F2D45C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1" name="Google Shape;111;p16"/>
          <p:cNvSpPr txBox="1"/>
          <p:nvPr>
            <p:ph type="title"/>
          </p:nvPr>
        </p:nvSpPr>
        <p:spPr>
          <a:xfrm>
            <a:off x="398502" y="2900365"/>
            <a:ext cx="5246518" cy="117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6"/>
          <p:cNvSpPr txBox="1"/>
          <p:nvPr>
            <p:ph idx="1" type="subTitle"/>
          </p:nvPr>
        </p:nvSpPr>
        <p:spPr>
          <a:xfrm>
            <a:off x="398502" y="4116402"/>
            <a:ext cx="5246518" cy="698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b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Font typeface="Arial"/>
              <a:buNone/>
              <a:defRPr sz="1800"/>
            </a:lvl3pPr>
            <a:lvl4pPr lvl="3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440"/>
              <a:buFont typeface="Arial"/>
              <a:buNone/>
              <a:defRPr sz="1600"/>
            </a:lvl4pPr>
            <a:lvl5pPr lvl="4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5pPr>
            <a:lvl6pPr lvl="5" algn="ctr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16"/>
          <p:cNvSpPr/>
          <p:nvPr>
            <p:ph idx="2" type="pic"/>
          </p:nvPr>
        </p:nvSpPr>
        <p:spPr>
          <a:xfrm>
            <a:off x="6096000" y="0"/>
            <a:ext cx="6096000" cy="6857999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16"/>
          <p:cNvSpPr txBox="1"/>
          <p:nvPr>
            <p:ph idx="11" type="ftr"/>
          </p:nvPr>
        </p:nvSpPr>
        <p:spPr>
          <a:xfrm>
            <a:off x="720000" y="6228000"/>
            <a:ext cx="492502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5" name="Google Shape;115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14000" y="414000"/>
            <a:ext cx="1546942" cy="1060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432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verse slide with image">
  <p:cSld name="Inverse slide with image">
    <p:bg>
      <p:bgPr>
        <a:solidFill>
          <a:srgbClr val="F2D45C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/>
          <p:nvPr>
            <p:ph idx="2" type="pic"/>
          </p:nvPr>
        </p:nvSpPr>
        <p:spPr>
          <a:xfrm>
            <a:off x="0" y="1"/>
            <a:ext cx="12192000" cy="5842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18" name="Google Shape;11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2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720000" y="6040795"/>
            <a:ext cx="8555976" cy="5108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u="none"/>
            </a:lvl2pPr>
            <a:lvl3pPr indent="-2286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50"/>
              <a:buFont typeface="Arial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NI FI slide">
  <p:cSld name="MUNI FI slide">
    <p:bg>
      <p:bgPr>
        <a:solidFill>
          <a:srgbClr val="F2D45C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42872" y="2021800"/>
            <a:ext cx="4106254" cy="28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NI slide">
  <p:cSld name="MUNI slide">
    <p:bg>
      <p:bgPr>
        <a:solidFill>
          <a:schemeClr val="dk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57242" y="2298933"/>
            <a:ext cx="8712448" cy="2260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ing and content">
  <p:cSld name="Heading and conten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720000" y="720000"/>
            <a:ext cx="10753200" cy="45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22222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20000" y="1692002"/>
            <a:ext cx="10753200" cy="4139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̶"/>
              <a:defRPr b="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̶"/>
              <a:defRPr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3997">
          <p15:clr>
            <a:srgbClr val="FBAE40"/>
          </p15:clr>
        </p15:guide>
        <p15:guide id="2" pos="43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ing, subheading and text">
  <p:cSld name="Heading, subheading and 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0725" y="1296001"/>
            <a:ext cx="10752138" cy="27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  <a:defRPr b="0"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720000" y="720000"/>
            <a:ext cx="10753200" cy="45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22222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720000" y="1692002"/>
            <a:ext cx="10753200" cy="4139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̶"/>
              <a:defRPr b="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̶"/>
              <a:defRPr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ing and comparison">
  <p:cSld name="Heading and comparis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720000" y="720000"/>
            <a:ext cx="10753200" cy="45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22222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" type="body"/>
          </p:nvPr>
        </p:nvSpPr>
        <p:spPr>
          <a:xfrm>
            <a:off x="720000" y="1701505"/>
            <a:ext cx="5219998" cy="4139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̶"/>
              <a:defRPr b="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̶"/>
              <a:defRPr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2" type="body"/>
          </p:nvPr>
        </p:nvSpPr>
        <p:spPr>
          <a:xfrm>
            <a:off x="6251280" y="1701505"/>
            <a:ext cx="5219998" cy="4139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̶"/>
              <a:defRPr b="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̶"/>
              <a:defRPr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39" name="Google Shape;3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3657">
          <p15:clr>
            <a:srgbClr val="FBAE40"/>
          </p15:clr>
        </p15:guide>
        <p15:guide id="2" pos="724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ing, subheading and comparison">
  <p:cSld name="Heading, subheading and comparis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720725" y="1296001"/>
            <a:ext cx="5220000" cy="27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  <a:defRPr b="0"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720000" y="720000"/>
            <a:ext cx="10753200" cy="45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22222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2" type="body"/>
          </p:nvPr>
        </p:nvSpPr>
        <p:spPr>
          <a:xfrm>
            <a:off x="6251278" y="1290515"/>
            <a:ext cx="5220000" cy="27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  <a:defRPr b="0"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3" type="body"/>
          </p:nvPr>
        </p:nvSpPr>
        <p:spPr>
          <a:xfrm>
            <a:off x="720000" y="1701505"/>
            <a:ext cx="5219998" cy="4139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̶"/>
              <a:defRPr b="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̶"/>
              <a:defRPr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4" type="body"/>
          </p:nvPr>
        </p:nvSpPr>
        <p:spPr>
          <a:xfrm>
            <a:off x="6251280" y="1701505"/>
            <a:ext cx="5219998" cy="4139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̶"/>
              <a:defRPr b="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̶"/>
              <a:defRPr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48" name="Google Shape;4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88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ing, subheading, text and image">
  <p:cSld name="Heading, subheading, text and image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720000" y="720000"/>
            <a:ext cx="10753200" cy="45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7347735" y="2596845"/>
            <a:ext cx="4125465" cy="32084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̶"/>
              <a:defRPr b="0"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̶"/>
              <a:defRPr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4" name="Google Shape;54;p8"/>
          <p:cNvSpPr/>
          <p:nvPr>
            <p:ph idx="2" type="pic"/>
          </p:nvPr>
        </p:nvSpPr>
        <p:spPr>
          <a:xfrm>
            <a:off x="729509" y="1665288"/>
            <a:ext cx="6207791" cy="4139998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8"/>
          <p:cNvSpPr txBox="1"/>
          <p:nvPr>
            <p:ph idx="3" type="body"/>
          </p:nvPr>
        </p:nvSpPr>
        <p:spPr>
          <a:xfrm>
            <a:off x="720725" y="1296001"/>
            <a:ext cx="10752138" cy="27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  <a:defRPr b="0"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56" name="Google Shape;5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ing, subheading and three columns">
  <p:cSld name="Heading, subheading and three 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idx="1" type="body"/>
          </p:nvPr>
        </p:nvSpPr>
        <p:spPr>
          <a:xfrm>
            <a:off x="4440000" y="1692002"/>
            <a:ext cx="3311525" cy="223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719999" y="4414271"/>
            <a:ext cx="3312000" cy="1427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b="0"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u="none"/>
            </a:lvl2pPr>
            <a:lvl3pPr indent="-2286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50"/>
              <a:buFont typeface="Arial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3" type="body"/>
          </p:nvPr>
        </p:nvSpPr>
        <p:spPr>
          <a:xfrm>
            <a:off x="4440000" y="4414271"/>
            <a:ext cx="3312000" cy="1427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b="0"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u="none"/>
            </a:lvl2pPr>
            <a:lvl3pPr indent="-2286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50"/>
              <a:buFont typeface="Arial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4" type="body"/>
          </p:nvPr>
        </p:nvSpPr>
        <p:spPr>
          <a:xfrm>
            <a:off x="8161200" y="4414270"/>
            <a:ext cx="3312000" cy="1427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b="0"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 u="none"/>
            </a:lvl2pPr>
            <a:lvl3pPr indent="-2286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50"/>
              <a:buFont typeface="Arial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5" type="body"/>
          </p:nvPr>
        </p:nvSpPr>
        <p:spPr>
          <a:xfrm>
            <a:off x="720725" y="4025136"/>
            <a:ext cx="3311525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  <a:defRPr b="0" sz="10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6" type="body"/>
          </p:nvPr>
        </p:nvSpPr>
        <p:spPr>
          <a:xfrm>
            <a:off x="4440475" y="4025136"/>
            <a:ext cx="3311525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  <a:defRPr b="0" sz="10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7" type="body"/>
          </p:nvPr>
        </p:nvSpPr>
        <p:spPr>
          <a:xfrm>
            <a:off x="8161436" y="4025136"/>
            <a:ext cx="3311525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None/>
              <a:defRPr b="0" sz="10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8" type="body"/>
          </p:nvPr>
        </p:nvSpPr>
        <p:spPr>
          <a:xfrm>
            <a:off x="719999" y="1692002"/>
            <a:ext cx="3311525" cy="223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9" type="body"/>
          </p:nvPr>
        </p:nvSpPr>
        <p:spPr>
          <a:xfrm>
            <a:off x="8160001" y="1692002"/>
            <a:ext cx="3311525" cy="223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3" type="body"/>
          </p:nvPr>
        </p:nvSpPr>
        <p:spPr>
          <a:xfrm>
            <a:off x="720725" y="1296001"/>
            <a:ext cx="10752138" cy="27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  <a:defRPr b="0" sz="20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type="title"/>
          </p:nvPr>
        </p:nvSpPr>
        <p:spPr>
          <a:xfrm>
            <a:off x="720000" y="720000"/>
            <a:ext cx="10753200" cy="45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22222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049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out heading">
  <p:cSld name="Content without heading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720000" y="692150"/>
            <a:ext cx="10753200" cy="5139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̶"/>
              <a:defRPr sz="20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436">
          <p15:clr>
            <a:srgbClr val="FBAE40"/>
          </p15:clr>
        </p15:guide>
        <p15:guide id="2" pos="43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heading">
  <p:cSld name="Only heading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Google Shape;80;p11"/>
          <p:cNvSpPr txBox="1"/>
          <p:nvPr>
            <p:ph type="title"/>
          </p:nvPr>
        </p:nvSpPr>
        <p:spPr>
          <a:xfrm>
            <a:off x="720000" y="720000"/>
            <a:ext cx="10753200" cy="45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222222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1" name="Google Shape;8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81277" y="6048000"/>
            <a:ext cx="865418" cy="5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1" type="ftr"/>
          </p:nvPr>
        </p:nvSpPr>
        <p:spPr>
          <a:xfrm>
            <a:off x="720000" y="6228000"/>
            <a:ext cx="7920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720000" y="720000"/>
            <a:ext cx="10753200" cy="451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287D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287D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287D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287D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287D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287D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287D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287D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718800" y="1872000"/>
            <a:ext cx="10753200" cy="3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5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935">
          <p15:clr>
            <a:srgbClr val="F26B43"/>
          </p15:clr>
        </p15:guide>
        <p15:guide id="2" pos="4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VgF00zd1yY_2kV5Q-v1y4_ghg__PgPNv/view" TargetMode="External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6" Type="http://schemas.openxmlformats.org/officeDocument/2006/relationships/image" Target="../media/image1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hyperlink" Target="https://content.instructables.com/ORIG/F1K/RNHW/IJQODA06/F1KRNHWIJQODA06.png?frame=1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9" name="Google Shape;129;p1"/>
          <p:cNvSpPr txBox="1"/>
          <p:nvPr>
            <p:ph type="title"/>
          </p:nvPr>
        </p:nvSpPr>
        <p:spPr>
          <a:xfrm>
            <a:off x="398502" y="2900365"/>
            <a:ext cx="11361600" cy="1171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3D Printing and Physics Simulation</a:t>
            </a:r>
            <a:endParaRPr/>
          </a:p>
        </p:txBody>
      </p:sp>
      <p:sp>
        <p:nvSpPr>
          <p:cNvPr id="130" name="Google Shape;130;p1"/>
          <p:cNvSpPr txBox="1"/>
          <p:nvPr>
            <p:ph idx="1" type="subTitle"/>
          </p:nvPr>
        </p:nvSpPr>
        <p:spPr>
          <a:xfrm>
            <a:off x="398502" y="4116402"/>
            <a:ext cx="11361600" cy="698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</a:pPr>
            <a:r>
              <a:rPr lang="en-GB"/>
              <a:t>Karol Kováč, supervisor </a:t>
            </a:r>
            <a:r>
              <a:rPr lang="en-GB"/>
              <a:t>Mgr. Jiří Chmelík, Ph.D.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2355b80c4_0_105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4" name="Google Shape;274;g252355b80c4_0_105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Simplified version</a:t>
            </a:r>
            <a:endParaRPr/>
          </a:p>
        </p:txBody>
      </p:sp>
      <p:sp>
        <p:nvSpPr>
          <p:cNvPr id="275" name="Google Shape;275;g252355b80c4_0_105"/>
          <p:cNvSpPr txBox="1"/>
          <p:nvPr>
            <p:ph idx="1" type="body"/>
          </p:nvPr>
        </p:nvSpPr>
        <p:spPr>
          <a:xfrm>
            <a:off x="720000" y="1692002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g252355b80c4_0_105"/>
          <p:cNvSpPr txBox="1"/>
          <p:nvPr/>
        </p:nvSpPr>
        <p:spPr>
          <a:xfrm>
            <a:off x="958800" y="3254100"/>
            <a:ext cx="3935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User can interactively adjust densities and see the CoM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77" name="Google Shape;277;g252355b80c4_0_105"/>
          <p:cNvSpPr txBox="1"/>
          <p:nvPr/>
        </p:nvSpPr>
        <p:spPr>
          <a:xfrm>
            <a:off x="5788350" y="2184800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Slice model with computed densities</a:t>
            </a:r>
            <a:endParaRPr sz="1800"/>
          </a:p>
        </p:txBody>
      </p:sp>
      <p:sp>
        <p:nvSpPr>
          <p:cNvPr id="278" name="Google Shape;278;g252355b80c4_0_105"/>
          <p:cNvSpPr txBox="1"/>
          <p:nvPr/>
        </p:nvSpPr>
        <p:spPr>
          <a:xfrm>
            <a:off x="5788350" y="4191850"/>
            <a:ext cx="226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Adjust densities</a:t>
            </a:r>
            <a:endParaRPr sz="1800"/>
          </a:p>
        </p:txBody>
      </p:sp>
      <p:sp>
        <p:nvSpPr>
          <p:cNvPr id="279" name="Google Shape;279;g252355b80c4_0_105"/>
          <p:cNvSpPr txBox="1"/>
          <p:nvPr/>
        </p:nvSpPr>
        <p:spPr>
          <a:xfrm>
            <a:off x="8304725" y="3194375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Compute CoM from GCode</a:t>
            </a:r>
            <a:endParaRPr sz="1800"/>
          </a:p>
        </p:txBody>
      </p:sp>
      <p:sp>
        <p:nvSpPr>
          <p:cNvPr id="280" name="Google Shape;280;g252355b80c4_0_105"/>
          <p:cNvSpPr/>
          <p:nvPr/>
        </p:nvSpPr>
        <p:spPr>
          <a:xfrm rot="-2700000">
            <a:off x="4861916" y="2968856"/>
            <a:ext cx="826891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252355b80c4_0_105"/>
          <p:cNvSpPr/>
          <p:nvPr/>
        </p:nvSpPr>
        <p:spPr>
          <a:xfrm rot="2700000">
            <a:off x="8093626" y="2857775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252355b80c4_0_105"/>
          <p:cNvSpPr/>
          <p:nvPr/>
        </p:nvSpPr>
        <p:spPr>
          <a:xfrm rot="8100000">
            <a:off x="8093626" y="3855250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252355b80c4_0_105"/>
          <p:cNvSpPr/>
          <p:nvPr/>
        </p:nvSpPr>
        <p:spPr>
          <a:xfrm>
            <a:off x="10671576" y="3437825"/>
            <a:ext cx="3438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252355b80c4_0_105"/>
          <p:cNvSpPr txBox="1"/>
          <p:nvPr/>
        </p:nvSpPr>
        <p:spPr>
          <a:xfrm>
            <a:off x="10595375" y="3076100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OK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85" name="Google Shape;285;g252355b80c4_0_105"/>
          <p:cNvSpPr txBox="1"/>
          <p:nvPr/>
        </p:nvSpPr>
        <p:spPr>
          <a:xfrm>
            <a:off x="8408425" y="4004175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</a:rPr>
              <a:t>NOK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6" name="Google Shape;286;g252355b80c4_0_105"/>
          <p:cNvSpPr/>
          <p:nvPr/>
        </p:nvSpPr>
        <p:spPr>
          <a:xfrm rot="-5400000">
            <a:off x="6373800" y="3431700"/>
            <a:ext cx="10956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g252355b80c4_0_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6924" y="4004163"/>
            <a:ext cx="2418854" cy="7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g252355b80c4_0_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4357" y="1003000"/>
            <a:ext cx="1074486" cy="109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52355b80c4_0_126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5" name="Google Shape;295;g252355b80c4_0_126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Simplified version</a:t>
            </a:r>
            <a:endParaRPr/>
          </a:p>
        </p:txBody>
      </p:sp>
      <p:sp>
        <p:nvSpPr>
          <p:cNvPr id="296" name="Google Shape;296;g252355b80c4_0_126"/>
          <p:cNvSpPr txBox="1"/>
          <p:nvPr>
            <p:ph idx="1" type="body"/>
          </p:nvPr>
        </p:nvSpPr>
        <p:spPr>
          <a:xfrm>
            <a:off x="720000" y="1692002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252355b80c4_0_126"/>
          <p:cNvSpPr txBox="1"/>
          <p:nvPr/>
        </p:nvSpPr>
        <p:spPr>
          <a:xfrm>
            <a:off x="958800" y="3254100"/>
            <a:ext cx="3935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User can interactively adjust densities and see the CoM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98" name="Google Shape;298;g252355b80c4_0_126"/>
          <p:cNvSpPr txBox="1"/>
          <p:nvPr/>
        </p:nvSpPr>
        <p:spPr>
          <a:xfrm>
            <a:off x="5788350" y="2184800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Slice model with computed densities</a:t>
            </a:r>
            <a:endParaRPr sz="1800"/>
          </a:p>
        </p:txBody>
      </p:sp>
      <p:sp>
        <p:nvSpPr>
          <p:cNvPr id="299" name="Google Shape;299;g252355b80c4_0_126"/>
          <p:cNvSpPr txBox="1"/>
          <p:nvPr/>
        </p:nvSpPr>
        <p:spPr>
          <a:xfrm>
            <a:off x="5788350" y="4191850"/>
            <a:ext cx="226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Adjust densities</a:t>
            </a:r>
            <a:endParaRPr sz="1800"/>
          </a:p>
        </p:txBody>
      </p:sp>
      <p:sp>
        <p:nvSpPr>
          <p:cNvPr id="300" name="Google Shape;300;g252355b80c4_0_126"/>
          <p:cNvSpPr txBox="1"/>
          <p:nvPr/>
        </p:nvSpPr>
        <p:spPr>
          <a:xfrm>
            <a:off x="8304725" y="3194375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Compute CoM from GCode</a:t>
            </a:r>
            <a:endParaRPr sz="1800"/>
          </a:p>
        </p:txBody>
      </p:sp>
      <p:sp>
        <p:nvSpPr>
          <p:cNvPr id="301" name="Google Shape;301;g252355b80c4_0_126"/>
          <p:cNvSpPr/>
          <p:nvPr/>
        </p:nvSpPr>
        <p:spPr>
          <a:xfrm rot="-2700000">
            <a:off x="4861916" y="2968856"/>
            <a:ext cx="826891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252355b80c4_0_126"/>
          <p:cNvSpPr/>
          <p:nvPr/>
        </p:nvSpPr>
        <p:spPr>
          <a:xfrm rot="2700000">
            <a:off x="8093626" y="2857775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g252355b80c4_0_126"/>
          <p:cNvSpPr/>
          <p:nvPr/>
        </p:nvSpPr>
        <p:spPr>
          <a:xfrm rot="8100000">
            <a:off x="8093626" y="3855250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252355b80c4_0_126"/>
          <p:cNvSpPr/>
          <p:nvPr/>
        </p:nvSpPr>
        <p:spPr>
          <a:xfrm>
            <a:off x="10671576" y="3437825"/>
            <a:ext cx="3438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252355b80c4_0_126"/>
          <p:cNvSpPr txBox="1"/>
          <p:nvPr/>
        </p:nvSpPr>
        <p:spPr>
          <a:xfrm>
            <a:off x="10595375" y="3076100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OK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306" name="Google Shape;306;g252355b80c4_0_126"/>
          <p:cNvSpPr txBox="1"/>
          <p:nvPr/>
        </p:nvSpPr>
        <p:spPr>
          <a:xfrm>
            <a:off x="8408425" y="4004175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</a:rPr>
              <a:t>NOK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07" name="Google Shape;307;g252355b80c4_0_126"/>
          <p:cNvSpPr/>
          <p:nvPr/>
        </p:nvSpPr>
        <p:spPr>
          <a:xfrm rot="-5400000">
            <a:off x="6373800" y="3431700"/>
            <a:ext cx="10956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8" name="Google Shape;308;g252355b80c4_0_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6924" y="4004163"/>
            <a:ext cx="2418854" cy="7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g252355b80c4_0_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4357" y="1003000"/>
            <a:ext cx="1074486" cy="109560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252355b80c4_0_126"/>
          <p:cNvSpPr/>
          <p:nvPr/>
        </p:nvSpPr>
        <p:spPr>
          <a:xfrm>
            <a:off x="4727550" y="2547050"/>
            <a:ext cx="1095600" cy="10956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252355b80c4_0_126"/>
          <p:cNvSpPr txBox="1"/>
          <p:nvPr/>
        </p:nvSpPr>
        <p:spPr>
          <a:xfrm>
            <a:off x="3226500" y="2228475"/>
            <a:ext cx="1896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Unable to change densities using CuraEngine CLI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52355b80c4_0_148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8" name="Google Shape;318;g252355b80c4_0_148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319" name="Google Shape;319;g252355b80c4_0_148"/>
          <p:cNvSpPr txBox="1"/>
          <p:nvPr>
            <p:ph idx="1" type="body"/>
          </p:nvPr>
        </p:nvSpPr>
        <p:spPr>
          <a:xfrm>
            <a:off x="720000" y="1692002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/>
              <a:t>Blender addon for CoM visualization (both </a:t>
            </a:r>
            <a:r>
              <a:rPr lang="en-GB" sz="2300"/>
              <a:t>theoretical</a:t>
            </a:r>
            <a:r>
              <a:rPr lang="en-GB" sz="2300"/>
              <a:t> model and from GCode)</a:t>
            </a:r>
            <a:endParaRPr sz="2300"/>
          </a:p>
        </p:txBody>
      </p:sp>
      <p:pic>
        <p:nvPicPr>
          <p:cNvPr id="320" name="Google Shape;320;g252355b80c4_0_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963" y="2152350"/>
            <a:ext cx="7108649" cy="3811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g252355b80c4_0_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7038" y="2152350"/>
            <a:ext cx="1897403" cy="38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52355b80c4_0_165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8" name="Google Shape;328;g252355b80c4_0_165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329" name="Google Shape;329;g252355b80c4_0_165"/>
          <p:cNvSpPr txBox="1"/>
          <p:nvPr>
            <p:ph idx="1" type="body"/>
          </p:nvPr>
        </p:nvSpPr>
        <p:spPr>
          <a:xfrm>
            <a:off x="720000" y="1692002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330" name="Google Shape;330;g252355b80c4_0_165" title="CoM_demo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00" y="1692000"/>
            <a:ext cx="10753200" cy="41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52355b80c4_0_175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7" name="Google Shape;337;g252355b80c4_0_175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prints</a:t>
            </a:r>
            <a:endParaRPr/>
          </a:p>
        </p:txBody>
      </p:sp>
      <p:pic>
        <p:nvPicPr>
          <p:cNvPr id="338" name="Google Shape;338;g252355b80c4_0_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6537" y="1484325"/>
            <a:ext cx="6476324" cy="210675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g252355b80c4_0_175"/>
          <p:cNvSpPr txBox="1"/>
          <p:nvPr/>
        </p:nvSpPr>
        <p:spPr>
          <a:xfrm>
            <a:off x="7192288" y="3522450"/>
            <a:ext cx="16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 modifications</a:t>
            </a:r>
            <a:endParaRPr/>
          </a:p>
        </p:txBody>
      </p:sp>
      <p:sp>
        <p:nvSpPr>
          <p:cNvPr id="340" name="Google Shape;340;g252355b80c4_0_175"/>
          <p:cNvSpPr txBox="1"/>
          <p:nvPr/>
        </p:nvSpPr>
        <p:spPr>
          <a:xfrm>
            <a:off x="5054438" y="3522450"/>
            <a:ext cx="16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Theoretical model</a:t>
            </a:r>
            <a:endParaRPr/>
          </a:p>
        </p:txBody>
      </p:sp>
      <p:sp>
        <p:nvSpPr>
          <p:cNvPr id="341" name="Google Shape;341;g252355b80c4_0_175"/>
          <p:cNvSpPr txBox="1"/>
          <p:nvPr/>
        </p:nvSpPr>
        <p:spPr>
          <a:xfrm>
            <a:off x="2916588" y="3522450"/>
            <a:ext cx="16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Based on GCode</a:t>
            </a:r>
            <a:r>
              <a:rPr lang="en-GB"/>
              <a:t> </a:t>
            </a:r>
            <a:endParaRPr/>
          </a:p>
        </p:txBody>
      </p:sp>
      <p:sp>
        <p:nvSpPr>
          <p:cNvPr id="342" name="Google Shape;342;g252355b80c4_0_175"/>
          <p:cNvSpPr/>
          <p:nvPr/>
        </p:nvSpPr>
        <p:spPr>
          <a:xfrm>
            <a:off x="2616538" y="1484325"/>
            <a:ext cx="5418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15%</a:t>
            </a:r>
            <a:endParaRPr/>
          </a:p>
        </p:txBody>
      </p:sp>
      <p:sp>
        <p:nvSpPr>
          <p:cNvPr id="343" name="Google Shape;343;g252355b80c4_0_175"/>
          <p:cNvSpPr/>
          <p:nvPr/>
        </p:nvSpPr>
        <p:spPr>
          <a:xfrm>
            <a:off x="3901663" y="2683275"/>
            <a:ext cx="5418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7</a:t>
            </a:r>
            <a:r>
              <a:rPr lang="en-GB"/>
              <a:t>5%</a:t>
            </a:r>
            <a:endParaRPr/>
          </a:p>
        </p:txBody>
      </p:sp>
      <p:sp>
        <p:nvSpPr>
          <p:cNvPr id="344" name="Google Shape;344;g252355b80c4_0_175"/>
          <p:cNvSpPr/>
          <p:nvPr/>
        </p:nvSpPr>
        <p:spPr>
          <a:xfrm>
            <a:off x="2675088" y="2811050"/>
            <a:ext cx="5418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22</a:t>
            </a:r>
            <a:r>
              <a:rPr lang="en-GB"/>
              <a:t>%</a:t>
            </a:r>
            <a:endParaRPr/>
          </a:p>
        </p:txBody>
      </p:sp>
      <p:sp>
        <p:nvSpPr>
          <p:cNvPr id="345" name="Google Shape;345;g252355b80c4_0_175"/>
          <p:cNvSpPr/>
          <p:nvPr/>
        </p:nvSpPr>
        <p:spPr>
          <a:xfrm>
            <a:off x="4698963" y="1484325"/>
            <a:ext cx="5418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20</a:t>
            </a:r>
            <a:r>
              <a:rPr lang="en-GB"/>
              <a:t>%</a:t>
            </a:r>
            <a:endParaRPr/>
          </a:p>
        </p:txBody>
      </p:sp>
      <p:sp>
        <p:nvSpPr>
          <p:cNvPr id="346" name="Google Shape;346;g252355b80c4_0_175"/>
          <p:cNvSpPr/>
          <p:nvPr/>
        </p:nvSpPr>
        <p:spPr>
          <a:xfrm>
            <a:off x="4826738" y="2811050"/>
            <a:ext cx="5418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20</a:t>
            </a:r>
            <a:r>
              <a:rPr lang="en-GB"/>
              <a:t>%</a:t>
            </a:r>
            <a:endParaRPr/>
          </a:p>
        </p:txBody>
      </p:sp>
      <p:sp>
        <p:nvSpPr>
          <p:cNvPr id="347" name="Google Shape;347;g252355b80c4_0_175"/>
          <p:cNvSpPr/>
          <p:nvPr/>
        </p:nvSpPr>
        <p:spPr>
          <a:xfrm>
            <a:off x="6001063" y="2683275"/>
            <a:ext cx="5418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40</a:t>
            </a:r>
            <a:r>
              <a:rPr lang="en-GB"/>
              <a:t>%</a:t>
            </a:r>
            <a:endParaRPr/>
          </a:p>
        </p:txBody>
      </p:sp>
      <p:sp>
        <p:nvSpPr>
          <p:cNvPr id="348" name="Google Shape;348;g252355b80c4_0_175"/>
          <p:cNvSpPr/>
          <p:nvPr/>
        </p:nvSpPr>
        <p:spPr>
          <a:xfrm>
            <a:off x="7721638" y="2866575"/>
            <a:ext cx="5418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20</a:t>
            </a:r>
            <a:r>
              <a:rPr lang="en-GB"/>
              <a:t>%</a:t>
            </a:r>
            <a:endParaRPr/>
          </a:p>
        </p:txBody>
      </p:sp>
      <p:pic>
        <p:nvPicPr>
          <p:cNvPr id="349" name="Google Shape;349;g252355b80c4_0_175"/>
          <p:cNvPicPr preferRelativeResize="0"/>
          <p:nvPr/>
        </p:nvPicPr>
        <p:blipFill rotWithShape="1">
          <a:blip r:embed="rId4">
            <a:alphaModFix/>
          </a:blip>
          <a:srcRect b="26760" l="15277" r="15277" t="21676"/>
          <a:stretch/>
        </p:blipFill>
        <p:spPr>
          <a:xfrm>
            <a:off x="4884477" y="3974602"/>
            <a:ext cx="1940452" cy="192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g252355b80c4_0_175"/>
          <p:cNvPicPr preferRelativeResize="0"/>
          <p:nvPr/>
        </p:nvPicPr>
        <p:blipFill rotWithShape="1">
          <a:blip r:embed="rId5">
            <a:alphaModFix/>
          </a:blip>
          <a:srcRect b="27518" l="15277" r="15277" t="20918"/>
          <a:stretch/>
        </p:blipFill>
        <p:spPr>
          <a:xfrm>
            <a:off x="7022327" y="3974602"/>
            <a:ext cx="1940452" cy="192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g252355b80c4_0_175"/>
          <p:cNvPicPr preferRelativeResize="0"/>
          <p:nvPr/>
        </p:nvPicPr>
        <p:blipFill rotWithShape="1">
          <a:blip r:embed="rId6">
            <a:alphaModFix/>
          </a:blip>
          <a:srcRect b="32154" l="15276" r="15283" t="16283"/>
          <a:stretch/>
        </p:blipFill>
        <p:spPr>
          <a:xfrm>
            <a:off x="2746625" y="3974599"/>
            <a:ext cx="1940452" cy="192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528abfb16b_4_0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58" name="Google Shape;358;g2528abfb16b_4_0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 learned</a:t>
            </a:r>
            <a:endParaRPr/>
          </a:p>
        </p:txBody>
      </p:sp>
      <p:sp>
        <p:nvSpPr>
          <p:cNvPr id="359" name="Google Shape;359;g2528abfb16b_4_0"/>
          <p:cNvSpPr txBox="1"/>
          <p:nvPr>
            <p:ph idx="1" type="body"/>
          </p:nvPr>
        </p:nvSpPr>
        <p:spPr>
          <a:xfrm>
            <a:off x="720000" y="1692002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GB"/>
              <a:t>blender scripting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GB"/>
              <a:t>How gcode works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GB"/>
              <a:t>using numpy-stl library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GB"/>
              <a:t>using CureEngine from CL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528abf9ead_0_7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7" name="Google Shape;137;g2528abf9ead_0_7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Local changes of infill </a:t>
            </a:r>
            <a:r>
              <a:rPr lang="en-GB"/>
              <a:t>densities </a:t>
            </a:r>
            <a:endParaRPr/>
          </a:p>
        </p:txBody>
      </p:sp>
      <p:sp>
        <p:nvSpPr>
          <p:cNvPr id="138" name="Google Shape;138;g2528abf9ead_0_7"/>
          <p:cNvSpPr txBox="1"/>
          <p:nvPr>
            <p:ph idx="1" type="body"/>
          </p:nvPr>
        </p:nvSpPr>
        <p:spPr>
          <a:xfrm>
            <a:off x="5961250" y="1692000"/>
            <a:ext cx="55119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GB" sz="2500"/>
              <a:t>To strengthen fragile parts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GB" sz="2500"/>
              <a:t>Side efect →shifting CoM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-GB" sz="2500"/>
              <a:t>Goal →use this feature to purposely shift CoM </a:t>
            </a:r>
            <a:endParaRPr sz="2500"/>
          </a:p>
        </p:txBody>
      </p:sp>
      <p:pic>
        <p:nvPicPr>
          <p:cNvPr id="139" name="Google Shape;139;g2528abf9ead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692000"/>
            <a:ext cx="4971085" cy="41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2528abf9ead_0_7"/>
          <p:cNvSpPr txBox="1"/>
          <p:nvPr/>
        </p:nvSpPr>
        <p:spPr>
          <a:xfrm>
            <a:off x="666000" y="5832000"/>
            <a:ext cx="6451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hlink"/>
                </a:solidFill>
                <a:hlinkClick r:id="rId4"/>
              </a:rPr>
              <a:t>https://content.instructables.com/ORIG/F1K/RNHW/IJQODA06/F1KRNHWIJQODA06.png?frame=1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528abf9ead_0_18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7" name="Google Shape;147;g2528abf9ead_0_18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</a:t>
            </a:r>
            <a:endParaRPr/>
          </a:p>
        </p:txBody>
      </p:sp>
      <p:pic>
        <p:nvPicPr>
          <p:cNvPr id="148" name="Google Shape;148;g2528abf9ead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950" y="2416831"/>
            <a:ext cx="2076975" cy="202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2528abf9ead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8163" y="2416831"/>
            <a:ext cx="2076975" cy="2024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2528abf9ead_0_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93075" y="2416831"/>
            <a:ext cx="2076975" cy="2024333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2528abf9ead_0_18"/>
          <p:cNvSpPr/>
          <p:nvPr/>
        </p:nvSpPr>
        <p:spPr>
          <a:xfrm>
            <a:off x="3063650" y="2991750"/>
            <a:ext cx="1489800" cy="874500"/>
          </a:xfrm>
          <a:prstGeom prst="rightArrow">
            <a:avLst>
              <a:gd fmla="val 71768" name="adj1"/>
              <a:gd fmla="val 4252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2528abf9ead_0_18"/>
          <p:cNvSpPr/>
          <p:nvPr/>
        </p:nvSpPr>
        <p:spPr>
          <a:xfrm>
            <a:off x="7399213" y="2991750"/>
            <a:ext cx="1489800" cy="874500"/>
          </a:xfrm>
          <a:prstGeom prst="rightArrow">
            <a:avLst>
              <a:gd fmla="val 71768" name="adj1"/>
              <a:gd fmla="val 4252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GRAVITY</a:t>
            </a:r>
            <a:endParaRPr b="1"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28abf9ead_0_59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g2528abf9ead_0_59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Computation (</a:t>
            </a:r>
            <a:r>
              <a:rPr lang="en-GB"/>
              <a:t>theoretical model</a:t>
            </a:r>
            <a:r>
              <a:rPr lang="en-GB"/>
              <a:t>)</a:t>
            </a:r>
            <a:endParaRPr/>
          </a:p>
        </p:txBody>
      </p:sp>
      <p:sp>
        <p:nvSpPr>
          <p:cNvPr id="160" name="Google Shape;160;g2528abf9ead_0_59"/>
          <p:cNvSpPr txBox="1"/>
          <p:nvPr>
            <p:ph idx="1" type="body"/>
          </p:nvPr>
        </p:nvSpPr>
        <p:spPr>
          <a:xfrm>
            <a:off x="715000" y="1685250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en-GB" sz="2600"/>
              <a:t>Sum of </a:t>
            </a:r>
            <a:r>
              <a:rPr lang="en-GB" sz="2600"/>
              <a:t>m</a:t>
            </a:r>
            <a:r>
              <a:rPr lang="en-GB" sz="2600"/>
              <a:t>asses on the left * their position has to be equal to sum of masses on the right * their position 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en-GB" sz="2600"/>
              <a:t>Split model into patrs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-"/>
            </a:pPr>
            <a:r>
              <a:rPr lang="en-GB" sz="2600"/>
              <a:t>For each part find</a:t>
            </a:r>
            <a:endParaRPr sz="26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CoM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Volume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pic>
        <p:nvPicPr>
          <p:cNvPr id="161" name="Google Shape;161;g2528abf9ead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675" y="2855100"/>
            <a:ext cx="2123400" cy="224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2528abf9ead_0_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2625" y="2790625"/>
            <a:ext cx="2928095" cy="2853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g2528abf9ead_0_59"/>
          <p:cNvCxnSpPr>
            <a:endCxn id="162" idx="3"/>
          </p:cNvCxnSpPr>
          <p:nvPr/>
        </p:nvCxnSpPr>
        <p:spPr>
          <a:xfrm>
            <a:off x="7770420" y="4193275"/>
            <a:ext cx="2940300" cy="243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g2528abf9ead_0_59"/>
          <p:cNvCxnSpPr/>
          <p:nvPr/>
        </p:nvCxnSpPr>
        <p:spPr>
          <a:xfrm flipH="1">
            <a:off x="9322872" y="2777125"/>
            <a:ext cx="1200" cy="28674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g2528abf9ead_0_59"/>
          <p:cNvSpPr txBox="1"/>
          <p:nvPr/>
        </p:nvSpPr>
        <p:spPr>
          <a:xfrm>
            <a:off x="7918025" y="2871625"/>
            <a:ext cx="75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2"/>
                </a:solidFill>
              </a:rPr>
              <a:t>20%</a:t>
            </a:r>
            <a:endParaRPr b="1" sz="2000">
              <a:solidFill>
                <a:schemeClr val="lt2"/>
              </a:solidFill>
            </a:endParaRPr>
          </a:p>
        </p:txBody>
      </p:sp>
      <p:sp>
        <p:nvSpPr>
          <p:cNvPr id="166" name="Google Shape;166;g2528abf9ead_0_59"/>
          <p:cNvSpPr txBox="1"/>
          <p:nvPr/>
        </p:nvSpPr>
        <p:spPr>
          <a:xfrm>
            <a:off x="7918025" y="5046625"/>
            <a:ext cx="75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2"/>
                </a:solidFill>
              </a:rPr>
              <a:t>20%</a:t>
            </a:r>
            <a:endParaRPr b="1" sz="2000">
              <a:solidFill>
                <a:schemeClr val="lt2"/>
              </a:solidFill>
            </a:endParaRPr>
          </a:p>
        </p:txBody>
      </p:sp>
      <p:sp>
        <p:nvSpPr>
          <p:cNvPr id="167" name="Google Shape;167;g2528abf9ead_0_59"/>
          <p:cNvSpPr txBox="1"/>
          <p:nvPr/>
        </p:nvSpPr>
        <p:spPr>
          <a:xfrm>
            <a:off x="9868050" y="5046625"/>
            <a:ext cx="75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2"/>
                </a:solidFill>
              </a:rPr>
              <a:t>40</a:t>
            </a:r>
            <a:r>
              <a:rPr b="1" lang="en-GB" sz="2000">
                <a:solidFill>
                  <a:schemeClr val="lt2"/>
                </a:solidFill>
              </a:rPr>
              <a:t>%</a:t>
            </a:r>
            <a:endParaRPr b="1" sz="2000">
              <a:solidFill>
                <a:schemeClr val="lt2"/>
              </a:solidFill>
            </a:endParaRPr>
          </a:p>
        </p:txBody>
      </p:sp>
      <p:sp>
        <p:nvSpPr>
          <p:cNvPr id="168" name="Google Shape;168;g2528abf9ead_0_59"/>
          <p:cNvSpPr txBox="1"/>
          <p:nvPr/>
        </p:nvSpPr>
        <p:spPr>
          <a:xfrm>
            <a:off x="4758475" y="5283525"/>
            <a:ext cx="247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800">
                <a:solidFill>
                  <a:schemeClr val="dk1"/>
                </a:solidFill>
              </a:rPr>
              <a:t>m = v * ρ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31024a296a_0_38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5" name="Google Shape;175;g231024a296a_0_38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Expected deviations</a:t>
            </a:r>
            <a:endParaRPr/>
          </a:p>
        </p:txBody>
      </p:sp>
      <p:sp>
        <p:nvSpPr>
          <p:cNvPr id="176" name="Google Shape;176;g231024a296a_0_38"/>
          <p:cNvSpPr txBox="1"/>
          <p:nvPr>
            <p:ph idx="1" type="body"/>
          </p:nvPr>
        </p:nvSpPr>
        <p:spPr>
          <a:xfrm>
            <a:off x="720000" y="1692002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g231024a296a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1149" y="2633245"/>
            <a:ext cx="2249700" cy="225751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231024a296a_0_38"/>
          <p:cNvSpPr/>
          <p:nvPr/>
        </p:nvSpPr>
        <p:spPr>
          <a:xfrm>
            <a:off x="1447800" y="2633238"/>
            <a:ext cx="2249700" cy="2257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/>
              <a:t>15 </a:t>
            </a:r>
            <a:r>
              <a:rPr b="1" lang="en-GB" sz="2300"/>
              <a:t>%</a:t>
            </a:r>
            <a:endParaRPr b="1" sz="2300"/>
          </a:p>
        </p:txBody>
      </p:sp>
      <p:pic>
        <p:nvPicPr>
          <p:cNvPr id="179" name="Google Shape;179;g231024a296a_0_38"/>
          <p:cNvPicPr preferRelativeResize="0"/>
          <p:nvPr/>
        </p:nvPicPr>
        <p:blipFill rotWithShape="1">
          <a:blip r:embed="rId4">
            <a:alphaModFix/>
          </a:blip>
          <a:srcRect b="14280" l="18662" r="17272" t="0"/>
          <a:stretch/>
        </p:blipFill>
        <p:spPr>
          <a:xfrm>
            <a:off x="8542125" y="2633250"/>
            <a:ext cx="2249702" cy="225752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231024a296a_0_38"/>
          <p:cNvSpPr txBox="1"/>
          <p:nvPr/>
        </p:nvSpPr>
        <p:spPr>
          <a:xfrm flipH="1">
            <a:off x="4167525" y="3392550"/>
            <a:ext cx="333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?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/>
              <a:t>=</a:t>
            </a:r>
            <a:endParaRPr b="1" sz="2200"/>
          </a:p>
        </p:txBody>
      </p:sp>
      <p:sp>
        <p:nvSpPr>
          <p:cNvPr id="181" name="Google Shape;181;g231024a296a_0_38"/>
          <p:cNvSpPr txBox="1"/>
          <p:nvPr/>
        </p:nvSpPr>
        <p:spPr>
          <a:xfrm flipH="1">
            <a:off x="7714688" y="3392550"/>
            <a:ext cx="333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?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/>
              <a:t>=</a:t>
            </a:r>
            <a:endParaRPr b="1" sz="2200"/>
          </a:p>
        </p:txBody>
      </p:sp>
      <p:sp>
        <p:nvSpPr>
          <p:cNvPr id="182" name="Google Shape;182;g231024a296a_0_38"/>
          <p:cNvSpPr txBox="1"/>
          <p:nvPr/>
        </p:nvSpPr>
        <p:spPr>
          <a:xfrm>
            <a:off x="2505075" y="5457825"/>
            <a:ext cx="54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231024a296a_0_38"/>
          <p:cNvSpPr txBox="1"/>
          <p:nvPr/>
        </p:nvSpPr>
        <p:spPr>
          <a:xfrm>
            <a:off x="1447800" y="5042175"/>
            <a:ext cx="224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Theoretical</a:t>
            </a:r>
            <a:r>
              <a:rPr lang="en-GB" sz="1600"/>
              <a:t> model</a:t>
            </a:r>
            <a:endParaRPr sz="1600"/>
          </a:p>
        </p:txBody>
      </p:sp>
      <p:sp>
        <p:nvSpPr>
          <p:cNvPr id="184" name="Google Shape;184;g231024a296a_0_38"/>
          <p:cNvSpPr txBox="1"/>
          <p:nvPr/>
        </p:nvSpPr>
        <p:spPr>
          <a:xfrm>
            <a:off x="5277750" y="5042175"/>
            <a:ext cx="163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Sliced model</a:t>
            </a:r>
            <a:endParaRPr sz="1600"/>
          </a:p>
        </p:txBody>
      </p:sp>
      <p:sp>
        <p:nvSpPr>
          <p:cNvPr id="185" name="Google Shape;185;g231024a296a_0_38"/>
          <p:cNvSpPr txBox="1"/>
          <p:nvPr/>
        </p:nvSpPr>
        <p:spPr>
          <a:xfrm>
            <a:off x="8848125" y="5042175"/>
            <a:ext cx="1637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Printed model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2355b80c4_0_3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2" name="Google Shape;192;g252355b80c4_0_3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 from GCode</a:t>
            </a:r>
            <a:endParaRPr/>
          </a:p>
        </p:txBody>
      </p:sp>
      <p:sp>
        <p:nvSpPr>
          <p:cNvPr id="193" name="Google Shape;193;g252355b80c4_0_3"/>
          <p:cNvSpPr txBox="1"/>
          <p:nvPr>
            <p:ph idx="1" type="body"/>
          </p:nvPr>
        </p:nvSpPr>
        <p:spPr>
          <a:xfrm>
            <a:off x="564150" y="1598625"/>
            <a:ext cx="5290500" cy="134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For each “move” instruction (G0, G1):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Position (X.., Y.., Z..)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Total material extruded (E..)</a:t>
            </a:r>
            <a:endParaRPr sz="2400"/>
          </a:p>
        </p:txBody>
      </p:sp>
      <p:sp>
        <p:nvSpPr>
          <p:cNvPr id="194" name="Google Shape;194;g252355b80c4_0_3"/>
          <p:cNvSpPr txBox="1"/>
          <p:nvPr/>
        </p:nvSpPr>
        <p:spPr>
          <a:xfrm>
            <a:off x="1024800" y="2941925"/>
            <a:ext cx="33861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. . 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G1 X182.619 Y122.435 E6.35231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G1 X182.294 Y123.024 E6.36117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M204 S625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M205 X50 Y50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G0 F1285.7 X181.873 Y122.903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M205 X20 Y20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G1 F600 X181.482 Y123.42 E6.3697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/>
              <a:t>G1 X181.03 Y123.884 E6.37823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G1 X180.525 Y124.289 E6.38676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/>
              <a:t>. . .</a:t>
            </a:r>
            <a:r>
              <a:rPr lang="en-GB" sz="1600"/>
              <a:t> </a:t>
            </a:r>
            <a:endParaRPr sz="1600"/>
          </a:p>
        </p:txBody>
      </p:sp>
      <p:sp>
        <p:nvSpPr>
          <p:cNvPr id="195" name="Google Shape;195;g252355b80c4_0_3"/>
          <p:cNvSpPr/>
          <p:nvPr/>
        </p:nvSpPr>
        <p:spPr>
          <a:xfrm>
            <a:off x="1024800" y="5223875"/>
            <a:ext cx="3150600" cy="2520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cxnSp>
        <p:nvCxnSpPr>
          <p:cNvPr id="196" name="Google Shape;196;g252355b80c4_0_3"/>
          <p:cNvCxnSpPr>
            <a:stCxn id="197" idx="6"/>
            <a:endCxn id="198" idx="3"/>
          </p:cNvCxnSpPr>
          <p:nvPr/>
        </p:nvCxnSpPr>
        <p:spPr>
          <a:xfrm flipH="1" rot="10800000">
            <a:off x="7572700" y="3920350"/>
            <a:ext cx="2724900" cy="1104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" name="Google Shape;197;g252355b80c4_0_3"/>
          <p:cNvSpPr/>
          <p:nvPr/>
        </p:nvSpPr>
        <p:spPr>
          <a:xfrm>
            <a:off x="7462000" y="4969000"/>
            <a:ext cx="110700" cy="110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252355b80c4_0_3"/>
          <p:cNvSpPr/>
          <p:nvPr/>
        </p:nvSpPr>
        <p:spPr>
          <a:xfrm>
            <a:off x="10281400" y="3826000"/>
            <a:ext cx="110700" cy="110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252355b80c4_0_3"/>
          <p:cNvSpPr txBox="1"/>
          <p:nvPr/>
        </p:nvSpPr>
        <p:spPr>
          <a:xfrm>
            <a:off x="6393850" y="5075150"/>
            <a:ext cx="2247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(X5, Y2, Z1, E2.4)</a:t>
            </a:r>
            <a:endParaRPr sz="1600"/>
          </a:p>
        </p:txBody>
      </p:sp>
      <p:sp>
        <p:nvSpPr>
          <p:cNvPr id="200" name="Google Shape;200;g252355b80c4_0_3"/>
          <p:cNvSpPr txBox="1"/>
          <p:nvPr/>
        </p:nvSpPr>
        <p:spPr>
          <a:xfrm>
            <a:off x="9213250" y="3360700"/>
            <a:ext cx="2247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(X10, Y4, Z1, E2.7)</a:t>
            </a:r>
            <a:endParaRPr sz="1600"/>
          </a:p>
        </p:txBody>
      </p:sp>
      <p:sp>
        <p:nvSpPr>
          <p:cNvPr id="201" name="Google Shape;201;g252355b80c4_0_3"/>
          <p:cNvSpPr/>
          <p:nvPr/>
        </p:nvSpPr>
        <p:spPr>
          <a:xfrm>
            <a:off x="8729375" y="4461875"/>
            <a:ext cx="160200" cy="160200"/>
          </a:xfrm>
          <a:prstGeom prst="ellipse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252355b80c4_0_3"/>
          <p:cNvSpPr txBox="1"/>
          <p:nvPr>
            <p:ph idx="1" type="body"/>
          </p:nvPr>
        </p:nvSpPr>
        <p:spPr>
          <a:xfrm>
            <a:off x="6048275" y="1594550"/>
            <a:ext cx="5522400" cy="134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For each stroke (extruded line):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CoM (X.., Y.., Z..)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Weight (amount of material extruded)</a:t>
            </a:r>
            <a:endParaRPr sz="2400"/>
          </a:p>
        </p:txBody>
      </p:sp>
      <p:sp>
        <p:nvSpPr>
          <p:cNvPr id="203" name="Google Shape;203;g252355b80c4_0_3"/>
          <p:cNvSpPr/>
          <p:nvPr/>
        </p:nvSpPr>
        <p:spPr>
          <a:xfrm>
            <a:off x="5250975" y="3536650"/>
            <a:ext cx="936600" cy="68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252355b80c4_0_3"/>
          <p:cNvSpPr txBox="1"/>
          <p:nvPr/>
        </p:nvSpPr>
        <p:spPr>
          <a:xfrm>
            <a:off x="8040875" y="4477475"/>
            <a:ext cx="3453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CoM </a:t>
            </a:r>
            <a:r>
              <a:rPr lang="en-GB" sz="1600"/>
              <a:t>(7.5, 3, 1) 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Weight = 0.3 * density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2355b80c4_0_42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1" name="Google Shape;211;g252355b80c4_0_42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Future work attempt</a:t>
            </a:r>
            <a:endParaRPr/>
          </a:p>
        </p:txBody>
      </p:sp>
      <p:sp>
        <p:nvSpPr>
          <p:cNvPr id="212" name="Google Shape;212;g252355b80c4_0_42"/>
          <p:cNvSpPr txBox="1"/>
          <p:nvPr>
            <p:ph idx="1" type="body"/>
          </p:nvPr>
        </p:nvSpPr>
        <p:spPr>
          <a:xfrm>
            <a:off x="720000" y="1692002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52355b80c4_0_42"/>
          <p:cNvSpPr txBox="1"/>
          <p:nvPr/>
        </p:nvSpPr>
        <p:spPr>
          <a:xfrm>
            <a:off x="795000" y="3194375"/>
            <a:ext cx="190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User sets where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CoM </a:t>
            </a:r>
            <a:r>
              <a:rPr lang="en-GB" sz="1800"/>
              <a:t>should</a:t>
            </a:r>
            <a:r>
              <a:rPr lang="en-GB" sz="1800"/>
              <a:t> be</a:t>
            </a:r>
            <a:endParaRPr sz="1800"/>
          </a:p>
        </p:txBody>
      </p:sp>
      <p:sp>
        <p:nvSpPr>
          <p:cNvPr id="214" name="Google Shape;214;g252355b80c4_0_42"/>
          <p:cNvSpPr txBox="1"/>
          <p:nvPr/>
        </p:nvSpPr>
        <p:spPr>
          <a:xfrm>
            <a:off x="3115400" y="3194375"/>
            <a:ext cx="2611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Program automatically computes densities</a:t>
            </a:r>
            <a:endParaRPr sz="1800"/>
          </a:p>
        </p:txBody>
      </p:sp>
      <p:sp>
        <p:nvSpPr>
          <p:cNvPr id="215" name="Google Shape;215;g252355b80c4_0_42"/>
          <p:cNvSpPr txBox="1"/>
          <p:nvPr/>
        </p:nvSpPr>
        <p:spPr>
          <a:xfrm>
            <a:off x="5940750" y="2184800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Slice model with computed densities</a:t>
            </a:r>
            <a:endParaRPr sz="1800"/>
          </a:p>
        </p:txBody>
      </p:sp>
      <p:sp>
        <p:nvSpPr>
          <p:cNvPr id="216" name="Google Shape;216;g252355b80c4_0_42"/>
          <p:cNvSpPr txBox="1"/>
          <p:nvPr/>
        </p:nvSpPr>
        <p:spPr>
          <a:xfrm>
            <a:off x="5940750" y="4191850"/>
            <a:ext cx="226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Adjust densities</a:t>
            </a:r>
            <a:endParaRPr sz="1800"/>
          </a:p>
        </p:txBody>
      </p:sp>
      <p:sp>
        <p:nvSpPr>
          <p:cNvPr id="217" name="Google Shape;217;g252355b80c4_0_42"/>
          <p:cNvSpPr txBox="1"/>
          <p:nvPr/>
        </p:nvSpPr>
        <p:spPr>
          <a:xfrm>
            <a:off x="8457125" y="3194375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Compute CoM from GCode</a:t>
            </a:r>
            <a:endParaRPr sz="1800"/>
          </a:p>
        </p:txBody>
      </p:sp>
      <p:sp>
        <p:nvSpPr>
          <p:cNvPr id="218" name="Google Shape;218;g252355b80c4_0_42"/>
          <p:cNvSpPr/>
          <p:nvPr/>
        </p:nvSpPr>
        <p:spPr>
          <a:xfrm>
            <a:off x="2771600" y="3437825"/>
            <a:ext cx="3438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252355b80c4_0_42"/>
          <p:cNvSpPr/>
          <p:nvPr/>
        </p:nvSpPr>
        <p:spPr>
          <a:xfrm rot="-2700000">
            <a:off x="5558326" y="2857775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252355b80c4_0_42"/>
          <p:cNvSpPr/>
          <p:nvPr/>
        </p:nvSpPr>
        <p:spPr>
          <a:xfrm rot="2700000">
            <a:off x="8246026" y="2857775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252355b80c4_0_42"/>
          <p:cNvSpPr/>
          <p:nvPr/>
        </p:nvSpPr>
        <p:spPr>
          <a:xfrm rot="8100000">
            <a:off x="8246026" y="3855250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52355b80c4_0_42"/>
          <p:cNvSpPr/>
          <p:nvPr/>
        </p:nvSpPr>
        <p:spPr>
          <a:xfrm>
            <a:off x="10823976" y="3437825"/>
            <a:ext cx="3438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252355b80c4_0_42"/>
          <p:cNvSpPr txBox="1"/>
          <p:nvPr/>
        </p:nvSpPr>
        <p:spPr>
          <a:xfrm>
            <a:off x="10747775" y="3076100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OK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24" name="Google Shape;224;g252355b80c4_0_42"/>
          <p:cNvSpPr txBox="1"/>
          <p:nvPr/>
        </p:nvSpPr>
        <p:spPr>
          <a:xfrm>
            <a:off x="8560825" y="4004175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</a:rPr>
              <a:t>NOK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25" name="Google Shape;225;g252355b80c4_0_42"/>
          <p:cNvSpPr/>
          <p:nvPr/>
        </p:nvSpPr>
        <p:spPr>
          <a:xfrm rot="-5400000">
            <a:off x="6526200" y="3431700"/>
            <a:ext cx="10956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2355b80c4_0_84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2" name="Google Shape;232;g252355b80c4_0_84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Future work attempt</a:t>
            </a:r>
            <a:endParaRPr/>
          </a:p>
        </p:txBody>
      </p:sp>
      <p:sp>
        <p:nvSpPr>
          <p:cNvPr id="233" name="Google Shape;233;g252355b80c4_0_84"/>
          <p:cNvSpPr txBox="1"/>
          <p:nvPr>
            <p:ph idx="1" type="body"/>
          </p:nvPr>
        </p:nvSpPr>
        <p:spPr>
          <a:xfrm>
            <a:off x="720000" y="1692002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252355b80c4_0_84"/>
          <p:cNvSpPr txBox="1"/>
          <p:nvPr/>
        </p:nvSpPr>
        <p:spPr>
          <a:xfrm>
            <a:off x="795000" y="3194375"/>
            <a:ext cx="190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User sets where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CoM should be</a:t>
            </a:r>
            <a:endParaRPr sz="1800"/>
          </a:p>
        </p:txBody>
      </p:sp>
      <p:sp>
        <p:nvSpPr>
          <p:cNvPr id="235" name="Google Shape;235;g252355b80c4_0_84"/>
          <p:cNvSpPr txBox="1"/>
          <p:nvPr/>
        </p:nvSpPr>
        <p:spPr>
          <a:xfrm>
            <a:off x="3115400" y="3194375"/>
            <a:ext cx="2611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Program automatically computes densities</a:t>
            </a:r>
            <a:endParaRPr sz="1800"/>
          </a:p>
        </p:txBody>
      </p:sp>
      <p:sp>
        <p:nvSpPr>
          <p:cNvPr id="236" name="Google Shape;236;g252355b80c4_0_84"/>
          <p:cNvSpPr txBox="1"/>
          <p:nvPr/>
        </p:nvSpPr>
        <p:spPr>
          <a:xfrm>
            <a:off x="5940750" y="2184800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Slice model with computed densities</a:t>
            </a:r>
            <a:endParaRPr sz="1800"/>
          </a:p>
        </p:txBody>
      </p:sp>
      <p:sp>
        <p:nvSpPr>
          <p:cNvPr id="237" name="Google Shape;237;g252355b80c4_0_84"/>
          <p:cNvSpPr txBox="1"/>
          <p:nvPr/>
        </p:nvSpPr>
        <p:spPr>
          <a:xfrm>
            <a:off x="5940750" y="4191850"/>
            <a:ext cx="226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Adjust densities</a:t>
            </a:r>
            <a:endParaRPr sz="1800"/>
          </a:p>
        </p:txBody>
      </p:sp>
      <p:sp>
        <p:nvSpPr>
          <p:cNvPr id="238" name="Google Shape;238;g252355b80c4_0_84"/>
          <p:cNvSpPr txBox="1"/>
          <p:nvPr/>
        </p:nvSpPr>
        <p:spPr>
          <a:xfrm>
            <a:off x="8457125" y="3194375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Compute CoM from GCode</a:t>
            </a:r>
            <a:endParaRPr sz="1800"/>
          </a:p>
        </p:txBody>
      </p:sp>
      <p:sp>
        <p:nvSpPr>
          <p:cNvPr id="239" name="Google Shape;239;g252355b80c4_0_84"/>
          <p:cNvSpPr/>
          <p:nvPr/>
        </p:nvSpPr>
        <p:spPr>
          <a:xfrm>
            <a:off x="2771600" y="3437825"/>
            <a:ext cx="3438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252355b80c4_0_84"/>
          <p:cNvSpPr/>
          <p:nvPr/>
        </p:nvSpPr>
        <p:spPr>
          <a:xfrm rot="-2700000">
            <a:off x="5558326" y="2857775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252355b80c4_0_84"/>
          <p:cNvSpPr/>
          <p:nvPr/>
        </p:nvSpPr>
        <p:spPr>
          <a:xfrm rot="2700000">
            <a:off x="8246026" y="2857775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252355b80c4_0_84"/>
          <p:cNvSpPr/>
          <p:nvPr/>
        </p:nvSpPr>
        <p:spPr>
          <a:xfrm rot="8100000">
            <a:off x="8246026" y="3855250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252355b80c4_0_84"/>
          <p:cNvSpPr/>
          <p:nvPr/>
        </p:nvSpPr>
        <p:spPr>
          <a:xfrm>
            <a:off x="10823976" y="3437825"/>
            <a:ext cx="3438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252355b80c4_0_84"/>
          <p:cNvSpPr txBox="1"/>
          <p:nvPr/>
        </p:nvSpPr>
        <p:spPr>
          <a:xfrm>
            <a:off x="10747775" y="3076100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OK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45" name="Google Shape;245;g252355b80c4_0_84"/>
          <p:cNvSpPr txBox="1"/>
          <p:nvPr/>
        </p:nvSpPr>
        <p:spPr>
          <a:xfrm>
            <a:off x="8560825" y="4004175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</a:rPr>
              <a:t>NOK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46" name="Google Shape;246;g252355b80c4_0_84"/>
          <p:cNvSpPr/>
          <p:nvPr/>
        </p:nvSpPr>
        <p:spPr>
          <a:xfrm rot="-5400000">
            <a:off x="6526200" y="3431700"/>
            <a:ext cx="10956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252355b80c4_0_84"/>
          <p:cNvSpPr/>
          <p:nvPr/>
        </p:nvSpPr>
        <p:spPr>
          <a:xfrm>
            <a:off x="3203275" y="3194375"/>
            <a:ext cx="2511600" cy="7389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252355b80c4_0_84"/>
          <p:cNvSpPr txBox="1"/>
          <p:nvPr/>
        </p:nvSpPr>
        <p:spPr>
          <a:xfrm>
            <a:off x="3842775" y="4004175"/>
            <a:ext cx="7092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accent2"/>
                </a:solidFill>
              </a:rPr>
              <a:t>Not trivial!</a:t>
            </a:r>
            <a:endParaRPr b="1"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52355b80c4_0_63"/>
          <p:cNvSpPr txBox="1"/>
          <p:nvPr>
            <p:ph idx="12" type="sldNum"/>
          </p:nvPr>
        </p:nvSpPr>
        <p:spPr>
          <a:xfrm>
            <a:off x="414000" y="6228000"/>
            <a:ext cx="252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5" name="Google Shape;255;g252355b80c4_0_63"/>
          <p:cNvSpPr txBox="1"/>
          <p:nvPr>
            <p:ph type="title"/>
          </p:nvPr>
        </p:nvSpPr>
        <p:spPr>
          <a:xfrm>
            <a:off x="720000" y="720000"/>
            <a:ext cx="10753200" cy="45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Simplified version</a:t>
            </a:r>
            <a:endParaRPr/>
          </a:p>
        </p:txBody>
      </p:sp>
      <p:sp>
        <p:nvSpPr>
          <p:cNvPr id="256" name="Google Shape;256;g252355b80c4_0_63"/>
          <p:cNvSpPr txBox="1"/>
          <p:nvPr>
            <p:ph idx="1" type="body"/>
          </p:nvPr>
        </p:nvSpPr>
        <p:spPr>
          <a:xfrm>
            <a:off x="720000" y="1692002"/>
            <a:ext cx="10753200" cy="41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252355b80c4_0_63"/>
          <p:cNvSpPr txBox="1"/>
          <p:nvPr/>
        </p:nvSpPr>
        <p:spPr>
          <a:xfrm>
            <a:off x="958800" y="3254100"/>
            <a:ext cx="3935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User can interactively adjust densities and see the CoM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58" name="Google Shape;258;g252355b80c4_0_63"/>
          <p:cNvSpPr txBox="1"/>
          <p:nvPr/>
        </p:nvSpPr>
        <p:spPr>
          <a:xfrm>
            <a:off x="5788350" y="2184800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Slice model with computed densities</a:t>
            </a:r>
            <a:endParaRPr sz="1800"/>
          </a:p>
        </p:txBody>
      </p:sp>
      <p:sp>
        <p:nvSpPr>
          <p:cNvPr id="259" name="Google Shape;259;g252355b80c4_0_63"/>
          <p:cNvSpPr txBox="1"/>
          <p:nvPr/>
        </p:nvSpPr>
        <p:spPr>
          <a:xfrm>
            <a:off x="5788350" y="4191850"/>
            <a:ext cx="226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Adjust densities</a:t>
            </a:r>
            <a:endParaRPr sz="1800"/>
          </a:p>
        </p:txBody>
      </p:sp>
      <p:sp>
        <p:nvSpPr>
          <p:cNvPr id="260" name="Google Shape;260;g252355b80c4_0_63"/>
          <p:cNvSpPr txBox="1"/>
          <p:nvPr/>
        </p:nvSpPr>
        <p:spPr>
          <a:xfrm>
            <a:off x="8304725" y="3194375"/>
            <a:ext cx="226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Compute CoM from GCode</a:t>
            </a:r>
            <a:endParaRPr sz="1800"/>
          </a:p>
        </p:txBody>
      </p:sp>
      <p:sp>
        <p:nvSpPr>
          <p:cNvPr id="261" name="Google Shape;261;g252355b80c4_0_63"/>
          <p:cNvSpPr/>
          <p:nvPr/>
        </p:nvSpPr>
        <p:spPr>
          <a:xfrm rot="-2700000">
            <a:off x="4861916" y="2968856"/>
            <a:ext cx="826891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252355b80c4_0_63"/>
          <p:cNvSpPr/>
          <p:nvPr/>
        </p:nvSpPr>
        <p:spPr>
          <a:xfrm rot="2700000">
            <a:off x="8093626" y="2857775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252355b80c4_0_63"/>
          <p:cNvSpPr/>
          <p:nvPr/>
        </p:nvSpPr>
        <p:spPr>
          <a:xfrm rot="8100000">
            <a:off x="8093626" y="3855250"/>
            <a:ext cx="343654" cy="25201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252355b80c4_0_63"/>
          <p:cNvSpPr/>
          <p:nvPr/>
        </p:nvSpPr>
        <p:spPr>
          <a:xfrm>
            <a:off x="10671576" y="3437825"/>
            <a:ext cx="3438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252355b80c4_0_63"/>
          <p:cNvSpPr txBox="1"/>
          <p:nvPr/>
        </p:nvSpPr>
        <p:spPr>
          <a:xfrm>
            <a:off x="10595375" y="3076100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OK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66" name="Google Shape;266;g252355b80c4_0_63"/>
          <p:cNvSpPr txBox="1"/>
          <p:nvPr/>
        </p:nvSpPr>
        <p:spPr>
          <a:xfrm>
            <a:off x="8408425" y="4004175"/>
            <a:ext cx="66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</a:rPr>
              <a:t>NOK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67" name="Google Shape;267;g252355b80c4_0_63"/>
          <p:cNvSpPr/>
          <p:nvPr/>
        </p:nvSpPr>
        <p:spPr>
          <a:xfrm rot="-5400000">
            <a:off x="6373800" y="3431700"/>
            <a:ext cx="1095600" cy="25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tiv systému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esentation_MU_EN">
  <a:themeElements>
    <a:clrScheme name="MUNI MED">
      <a:dk1>
        <a:srgbClr val="000000"/>
      </a:dk1>
      <a:lt1>
        <a:srgbClr val="FFFFFF"/>
      </a:lt1>
      <a:dk2>
        <a:srgbClr val="0000DC"/>
      </a:dk2>
      <a:lt2>
        <a:srgbClr val="FFC000"/>
      </a:lt2>
      <a:accent1>
        <a:srgbClr val="0000DC"/>
      </a:accent1>
      <a:accent2>
        <a:srgbClr val="F01928"/>
      </a:accent2>
      <a:accent3>
        <a:srgbClr val="00AF3F"/>
      </a:accent3>
      <a:accent4>
        <a:srgbClr val="4BC8FF"/>
      </a:accent4>
      <a:accent5>
        <a:srgbClr val="FF7300"/>
      </a:accent5>
      <a:accent6>
        <a:srgbClr val="B9006E"/>
      </a:accent6>
      <a:hlink>
        <a:srgbClr val="0000DC"/>
      </a:hlink>
      <a:folHlink>
        <a:srgbClr val="5AC8A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2020-11-27T20:06:16Z</dcterms:created>
  <dc:creator>Masaryk University</dc:creator>
</cp:coreProperties>
</file>